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</p:sldIdLst>
  <p:sldSz cx="6858000" cy="9144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6" d="100"/>
          <a:sy n="56" d="100"/>
        </p:scale>
        <p:origin x="21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9956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6471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924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1754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033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067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605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533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0446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328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2E3DD-C194-40AC-AA9F-ADBDFB2FEA55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18B40-A07F-4741-9A6C-6BBB8643ED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4290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2E3DD-C194-40AC-AA9F-ADBDFB2FEA55}" type="datetimeFigureOut">
              <a:rPr lang="es-MX" smtClean="0"/>
              <a:t>07/04/2022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18B40-A07F-4741-9A6C-6BBB8643ED1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953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915411"/>
              </p:ext>
            </p:extLst>
          </p:nvPr>
        </p:nvGraphicFramePr>
        <p:xfrm>
          <a:off x="279679" y="1905278"/>
          <a:ext cx="6142616" cy="54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654"/>
                <a:gridCol w="1535654"/>
                <a:gridCol w="1535654"/>
                <a:gridCol w="1535654"/>
              </a:tblGrid>
              <a:tr h="548476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373151"/>
              </p:ext>
            </p:extLst>
          </p:nvPr>
        </p:nvGraphicFramePr>
        <p:xfrm>
          <a:off x="279679" y="2746846"/>
          <a:ext cx="6142616" cy="13158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5654"/>
                <a:gridCol w="1535654"/>
                <a:gridCol w="1535654"/>
                <a:gridCol w="1535654"/>
              </a:tblGrid>
              <a:tr h="1315838"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28 de enero 2022</a:t>
                      </a:r>
                      <a:endParaRPr lang="es-MX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Ambiental</a:t>
                      </a:r>
                      <a:endParaRPr lang="es-MX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dirty="0" smtClean="0"/>
                        <a:t>Gratuito</a:t>
                      </a:r>
                      <a:endParaRPr lang="es-MX" sz="1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722964"/>
              </p:ext>
            </p:extLst>
          </p:nvPr>
        </p:nvGraphicFramePr>
        <p:xfrm>
          <a:off x="311972" y="5154104"/>
          <a:ext cx="6142616" cy="548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654"/>
                <a:gridCol w="1535654"/>
                <a:gridCol w="1535654"/>
                <a:gridCol w="1535654"/>
              </a:tblGrid>
              <a:tr h="548476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188543"/>
              </p:ext>
            </p:extLst>
          </p:nvPr>
        </p:nvGraphicFramePr>
        <p:xfrm>
          <a:off x="-625448" y="1359910"/>
          <a:ext cx="8128000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CALENDARIO</a:t>
                      </a:r>
                      <a:r>
                        <a:rPr lang="es-MX" sz="2400" baseline="0" dirty="0" smtClean="0">
                          <a:solidFill>
                            <a:schemeClr val="tx1"/>
                          </a:solidFill>
                        </a:rPr>
                        <a:t> MENSUAL ENERO 2022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065106"/>
              </p:ext>
            </p:extLst>
          </p:nvPr>
        </p:nvGraphicFramePr>
        <p:xfrm>
          <a:off x="311972" y="5877756"/>
          <a:ext cx="6142616" cy="1146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654"/>
                <a:gridCol w="1535654"/>
                <a:gridCol w="1535654"/>
                <a:gridCol w="1535654"/>
              </a:tblGrid>
              <a:tr h="1146988">
                <a:tc>
                  <a:txBody>
                    <a:bodyPr/>
                    <a:lstStyle/>
                    <a:p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02</a:t>
                      </a:r>
                      <a:r>
                        <a:rPr lang="es-MX" sz="1400" b="0" baseline="0" dirty="0" smtClean="0">
                          <a:solidFill>
                            <a:schemeClr val="tx1"/>
                          </a:solidFill>
                        </a:rPr>
                        <a:t> febrero 2022</a:t>
                      </a:r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Ambiental</a:t>
                      </a:r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898883"/>
              </p:ext>
            </p:extLst>
          </p:nvPr>
        </p:nvGraphicFramePr>
        <p:xfrm>
          <a:off x="-635000" y="4570790"/>
          <a:ext cx="8128000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>
                          <a:solidFill>
                            <a:schemeClr val="tx1"/>
                          </a:solidFill>
                        </a:rPr>
                        <a:t>CALENDARIO MENSUAL FEBRERO 2022</a:t>
                      </a:r>
                      <a:endParaRPr lang="es-MX" sz="24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771946"/>
              </p:ext>
            </p:extLst>
          </p:nvPr>
        </p:nvGraphicFramePr>
        <p:xfrm>
          <a:off x="311972" y="7250654"/>
          <a:ext cx="6142616" cy="1118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654"/>
                <a:gridCol w="1535654"/>
                <a:gridCol w="1535654"/>
                <a:gridCol w="1535654"/>
              </a:tblGrid>
              <a:tr h="1118795">
                <a:tc>
                  <a:txBody>
                    <a:bodyPr/>
                    <a:lstStyle/>
                    <a:p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23 febrero 2022</a:t>
                      </a:r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Ambiental</a:t>
                      </a:r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4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3" name="Grupo 22"/>
          <p:cNvGrpSpPr/>
          <p:nvPr/>
        </p:nvGrpSpPr>
        <p:grpSpPr>
          <a:xfrm>
            <a:off x="279679" y="0"/>
            <a:ext cx="4001844" cy="742278"/>
            <a:chOff x="581863" y="290900"/>
            <a:chExt cx="4448793" cy="870585"/>
          </a:xfrm>
        </p:grpSpPr>
        <p:pic>
          <p:nvPicPr>
            <p:cNvPr id="24" name="0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071" y="290900"/>
              <a:ext cx="870585" cy="870585"/>
            </a:xfrm>
            <a:prstGeom prst="rect">
              <a:avLst/>
            </a:prstGeom>
          </p:spPr>
        </p:pic>
        <p:pic>
          <p:nvPicPr>
            <p:cNvPr id="25" name="Imagen 2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63" y="420440"/>
              <a:ext cx="3545840" cy="741045"/>
            </a:xfrm>
            <a:prstGeom prst="rect">
              <a:avLst/>
            </a:prstGeom>
          </p:spPr>
        </p:pic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601" y="5948977"/>
            <a:ext cx="573852" cy="102018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466" y="2879339"/>
            <a:ext cx="1470210" cy="102914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3791" y="7331947"/>
            <a:ext cx="1381441" cy="92096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26932" y="2417678"/>
            <a:ext cx="562324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Reducci</a:t>
            </a:r>
            <a:r>
              <a:rPr lang="es-E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ón de emisión de CO2: ve al trabajo en bicicleta</a:t>
            </a:r>
            <a:endParaRPr lang="es-E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659224" y="5588006"/>
            <a:ext cx="415207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Día de los humedales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-319742" y="6982314"/>
            <a:ext cx="7527354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b="1" dirty="0" smtClean="0"/>
              <a:t>Conferencia </a:t>
            </a:r>
            <a:r>
              <a:rPr lang="es-ES" sz="1200" b="1" dirty="0"/>
              <a:t> </a:t>
            </a:r>
            <a:r>
              <a:rPr lang="es-ES" sz="1200" b="1" dirty="0" smtClean="0"/>
              <a:t>por la celebración </a:t>
            </a:r>
            <a:r>
              <a:rPr lang="es-ES" sz="1200" b="1" dirty="0"/>
              <a:t>del 21 de febrero día internacional para la protección de los osos</a:t>
            </a:r>
            <a:endParaRPr lang="es-E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79679" y="923771"/>
            <a:ext cx="3792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Elaboró: Rebeca Martínez Rodríguez, Auxiliar</a:t>
            </a:r>
          </a:p>
          <a:p>
            <a:r>
              <a:rPr lang="es-MX" sz="1400" dirty="0" smtClean="0"/>
              <a:t>Responsable </a:t>
            </a:r>
            <a:r>
              <a:rPr lang="es-MX" sz="1400" dirty="0" err="1" smtClean="0"/>
              <a:t>Ecoparque</a:t>
            </a:r>
            <a:r>
              <a:rPr lang="es-MX" sz="1400" dirty="0" smtClean="0"/>
              <a:t>: Hilda Rivera Cázares</a:t>
            </a:r>
          </a:p>
          <a:p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40033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241371"/>
              </p:ext>
            </p:extLst>
          </p:nvPr>
        </p:nvGraphicFramePr>
        <p:xfrm>
          <a:off x="236712" y="195481"/>
          <a:ext cx="6422316" cy="653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579"/>
                <a:gridCol w="1605579"/>
                <a:gridCol w="1605579"/>
                <a:gridCol w="1605579"/>
              </a:tblGrid>
              <a:tr h="653946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878944"/>
              </p:ext>
            </p:extLst>
          </p:nvPr>
        </p:nvGraphicFramePr>
        <p:xfrm>
          <a:off x="236712" y="1037049"/>
          <a:ext cx="6422316" cy="12405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5579"/>
                <a:gridCol w="1605579"/>
                <a:gridCol w="1605579"/>
                <a:gridCol w="1605579"/>
              </a:tblGrid>
              <a:tr h="1240528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03 marzo 2022</a:t>
                      </a:r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8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Ambiental</a:t>
                      </a:r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Gratuito</a:t>
                      </a:r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838558"/>
              </p:ext>
            </p:extLst>
          </p:nvPr>
        </p:nvGraphicFramePr>
        <p:xfrm>
          <a:off x="236712" y="2376132"/>
          <a:ext cx="6422316" cy="653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579"/>
                <a:gridCol w="1605579"/>
                <a:gridCol w="1605579"/>
                <a:gridCol w="1605579"/>
              </a:tblGrid>
              <a:tr h="653946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456900"/>
              </p:ext>
            </p:extLst>
          </p:nvPr>
        </p:nvGraphicFramePr>
        <p:xfrm>
          <a:off x="236712" y="3174131"/>
          <a:ext cx="6422316" cy="1168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579"/>
                <a:gridCol w="1605579"/>
                <a:gridCol w="1605579"/>
                <a:gridCol w="1605579"/>
              </a:tblGrid>
              <a:tr h="1168913"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05 marzo 2022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Convenio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467833"/>
              </p:ext>
            </p:extLst>
          </p:nvPr>
        </p:nvGraphicFramePr>
        <p:xfrm>
          <a:off x="236712" y="5223378"/>
          <a:ext cx="6422316" cy="1357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579"/>
                <a:gridCol w="1605579"/>
                <a:gridCol w="1605579"/>
                <a:gridCol w="1605579"/>
              </a:tblGrid>
              <a:tr h="1357258"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06 marzo 2022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Familiar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03294"/>
              </p:ext>
            </p:extLst>
          </p:nvPr>
        </p:nvGraphicFramePr>
        <p:xfrm>
          <a:off x="245704" y="4410604"/>
          <a:ext cx="6422316" cy="653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579"/>
                <a:gridCol w="1605579"/>
                <a:gridCol w="1605579"/>
                <a:gridCol w="1605579"/>
              </a:tblGrid>
              <a:tr h="653946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078" y="5300474"/>
            <a:ext cx="874689" cy="123712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650" y="3344198"/>
            <a:ext cx="1377389" cy="91768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825" y="1113572"/>
            <a:ext cx="1114992" cy="111412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934650" y="744240"/>
            <a:ext cx="4090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ea typeface="Times New Roman" panose="02020603050405020304" pitchFamily="18" charset="0"/>
              </a:rPr>
              <a:t>Día mundial de la vida silvestre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76048" y="2948710"/>
            <a:ext cx="71108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>
                <a:ea typeface="Times New Roman" panose="02020603050405020304" pitchFamily="18" charset="0"/>
              </a:rPr>
              <a:t>Convenio con Ladislao Farías Campos: alumnos ayudaron a pintar bardas y </a:t>
            </a:r>
            <a:r>
              <a:rPr lang="es-ES" sz="1200" dirty="0" smtClean="0">
                <a:ea typeface="Times New Roman" panose="02020603050405020304" pitchFamily="18" charset="0"/>
              </a:rPr>
              <a:t>reforestación </a:t>
            </a:r>
            <a:r>
              <a:rPr lang="es-ES" sz="1200" dirty="0" smtClean="0">
                <a:ea typeface="Times New Roman" panose="02020603050405020304" pitchFamily="18" charset="0"/>
              </a:rPr>
              <a:t>del parque</a:t>
            </a:r>
            <a:endParaRPr lang="es-MX" sz="1200" dirty="0"/>
          </a:p>
        </p:txBody>
      </p:sp>
      <p:sp>
        <p:nvSpPr>
          <p:cNvPr id="11" name="Rectángulo 10"/>
          <p:cNvSpPr/>
          <p:nvPr/>
        </p:nvSpPr>
        <p:spPr>
          <a:xfrm>
            <a:off x="1429094" y="4959973"/>
            <a:ext cx="51018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err="1" smtClean="0">
                <a:latin typeface="+mj-lt"/>
                <a:ea typeface="Times New Roman" panose="02020603050405020304" pitchFamily="18" charset="0"/>
              </a:rPr>
              <a:t>Toteliztli</a:t>
            </a:r>
            <a:r>
              <a:rPr lang="es-ES" sz="1400" dirty="0" smtClean="0">
                <a:latin typeface="+mj-lt"/>
                <a:ea typeface="Times New Roman" panose="02020603050405020304" pitchFamily="18" charset="0"/>
              </a:rPr>
              <a:t> Ballet: exhibición del ballet en el parque</a:t>
            </a:r>
            <a:endParaRPr lang="es-MX" sz="1400" dirty="0">
              <a:latin typeface="+mj-lt"/>
            </a:endParaRPr>
          </a:p>
        </p:txBody>
      </p:sp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778606"/>
              </p:ext>
            </p:extLst>
          </p:nvPr>
        </p:nvGraphicFramePr>
        <p:xfrm>
          <a:off x="311972" y="6814270"/>
          <a:ext cx="6207164" cy="602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91"/>
                <a:gridCol w="1551791"/>
                <a:gridCol w="1551791"/>
                <a:gridCol w="1551791"/>
              </a:tblGrid>
              <a:tr h="602946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124226"/>
              </p:ext>
            </p:extLst>
          </p:nvPr>
        </p:nvGraphicFramePr>
        <p:xfrm>
          <a:off x="311972" y="7604480"/>
          <a:ext cx="6207164" cy="11437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1791"/>
                <a:gridCol w="1551791"/>
                <a:gridCol w="1551791"/>
                <a:gridCol w="1551791"/>
              </a:tblGrid>
              <a:tr h="1143715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08 marzo 2022</a:t>
                      </a:r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18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Ambiental</a:t>
                      </a:r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Gratuito</a:t>
                      </a:r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860" y="7691678"/>
            <a:ext cx="1432950" cy="935499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2596321" y="7322346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latin typeface="+mj-lt"/>
                <a:ea typeface="Times New Roman" panose="02020603050405020304" pitchFamily="18" charset="0"/>
              </a:rPr>
              <a:t>Día de la mujer</a:t>
            </a:r>
            <a:endParaRPr lang="es-MX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212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726330"/>
              </p:ext>
            </p:extLst>
          </p:nvPr>
        </p:nvGraphicFramePr>
        <p:xfrm>
          <a:off x="346478" y="170814"/>
          <a:ext cx="6207164" cy="602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91"/>
                <a:gridCol w="1551791"/>
                <a:gridCol w="1551791"/>
                <a:gridCol w="1551791"/>
              </a:tblGrid>
              <a:tr h="602946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748555"/>
              </p:ext>
            </p:extLst>
          </p:nvPr>
        </p:nvGraphicFramePr>
        <p:xfrm>
          <a:off x="346478" y="969707"/>
          <a:ext cx="6207164" cy="1320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91"/>
                <a:gridCol w="1551791"/>
                <a:gridCol w="1551791"/>
                <a:gridCol w="1551791"/>
              </a:tblGrid>
              <a:tr h="1320859"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19 marzo 2022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Deportivo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735811"/>
              </p:ext>
            </p:extLst>
          </p:nvPr>
        </p:nvGraphicFramePr>
        <p:xfrm>
          <a:off x="346478" y="3355083"/>
          <a:ext cx="6207164" cy="1380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91"/>
                <a:gridCol w="1551791"/>
                <a:gridCol w="1551791"/>
                <a:gridCol w="1551791"/>
              </a:tblGrid>
              <a:tr h="1380109"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22 marzo 2022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Ambiental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903455"/>
              </p:ext>
            </p:extLst>
          </p:nvPr>
        </p:nvGraphicFramePr>
        <p:xfrm>
          <a:off x="355470" y="2444189"/>
          <a:ext cx="6207164" cy="602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91"/>
                <a:gridCol w="1551791"/>
                <a:gridCol w="1551791"/>
                <a:gridCol w="1551791"/>
              </a:tblGrid>
              <a:tr h="602946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322" y="1062006"/>
            <a:ext cx="1441570" cy="115325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062" y="3431336"/>
            <a:ext cx="980693" cy="122586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45339" y="709484"/>
            <a:ext cx="49122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>
                <a:ea typeface="Times New Roman" panose="02020603050405020304" pitchFamily="18" charset="0"/>
              </a:rPr>
              <a:t>Reconocimiento de pista para </a:t>
            </a:r>
            <a:r>
              <a:rPr lang="es-ES" sz="1600" dirty="0" err="1" smtClean="0">
                <a:ea typeface="Times New Roman" panose="02020603050405020304" pitchFamily="18" charset="0"/>
              </a:rPr>
              <a:t>Ecotrail</a:t>
            </a:r>
            <a:r>
              <a:rPr lang="es-ES" sz="1600" dirty="0" smtClean="0">
                <a:ea typeface="Times New Roman" panose="02020603050405020304" pitchFamily="18" charset="0"/>
              </a:rPr>
              <a:t> nocturno</a:t>
            </a:r>
            <a:endParaRPr lang="es-MX" sz="1600" dirty="0"/>
          </a:p>
        </p:txBody>
      </p:sp>
      <p:sp>
        <p:nvSpPr>
          <p:cNvPr id="4" name="Rectángulo 3"/>
          <p:cNvSpPr/>
          <p:nvPr/>
        </p:nvSpPr>
        <p:spPr>
          <a:xfrm>
            <a:off x="1590655" y="2992992"/>
            <a:ext cx="43161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/>
              <a:t>Concurso para </a:t>
            </a:r>
            <a:r>
              <a:rPr lang="es-ES" sz="1600" dirty="0" err="1" smtClean="0"/>
              <a:t>niños“gotitas</a:t>
            </a:r>
            <a:r>
              <a:rPr lang="es-ES" sz="1600" dirty="0" smtClean="0"/>
              <a:t> de vida” 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264957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516365" y="408787"/>
            <a:ext cx="4001844" cy="742278"/>
            <a:chOff x="581863" y="290900"/>
            <a:chExt cx="4448793" cy="870585"/>
          </a:xfrm>
        </p:grpSpPr>
        <p:pic>
          <p:nvPicPr>
            <p:cNvPr id="3" name="0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0071" y="290900"/>
              <a:ext cx="870585" cy="870585"/>
            </a:xfrm>
            <a:prstGeom prst="rect">
              <a:avLst/>
            </a:prstGeom>
          </p:spPr>
        </p:pic>
        <p:pic>
          <p:nvPicPr>
            <p:cNvPr id="4" name="Imagen 3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63" y="420440"/>
              <a:ext cx="3545840" cy="741045"/>
            </a:xfrm>
            <a:prstGeom prst="rect">
              <a:avLst/>
            </a:prstGeom>
          </p:spPr>
        </p:pic>
      </p:grp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520703"/>
              </p:ext>
            </p:extLst>
          </p:nvPr>
        </p:nvGraphicFramePr>
        <p:xfrm>
          <a:off x="311972" y="2360814"/>
          <a:ext cx="6250192" cy="679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679445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169717"/>
              </p:ext>
            </p:extLst>
          </p:nvPr>
        </p:nvGraphicFramePr>
        <p:xfrm>
          <a:off x="311972" y="3180787"/>
          <a:ext cx="6250192" cy="13051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1305152"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26 marzo 2022</a:t>
                      </a:r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MX" sz="24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Ambiental</a:t>
                      </a:r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dirty="0" smtClean="0"/>
                        <a:t>Gratuito</a:t>
                      </a:r>
                      <a:endParaRPr lang="es-MX" sz="16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479944"/>
              </p:ext>
            </p:extLst>
          </p:nvPr>
        </p:nvGraphicFramePr>
        <p:xfrm>
          <a:off x="311972" y="4647009"/>
          <a:ext cx="6250192" cy="679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679445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279738"/>
              </p:ext>
            </p:extLst>
          </p:nvPr>
        </p:nvGraphicFramePr>
        <p:xfrm>
          <a:off x="311972" y="5391912"/>
          <a:ext cx="6250192" cy="1084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1084192"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27 marzo 2022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Familiar</a:t>
                      </a:r>
                    </a:p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Ambiental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1600" b="0" dirty="0" smtClean="0">
                          <a:solidFill>
                            <a:schemeClr val="tx1"/>
                          </a:solidFill>
                        </a:rPr>
                        <a:t>Gratuito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8287"/>
              </p:ext>
            </p:extLst>
          </p:nvPr>
        </p:nvGraphicFramePr>
        <p:xfrm>
          <a:off x="311972" y="7419650"/>
          <a:ext cx="6250192" cy="1283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1283285">
                <a:tc>
                  <a:txBody>
                    <a:bodyPr/>
                    <a:lstStyle/>
                    <a:p>
                      <a:endParaRPr lang="es-MX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s-MX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70708"/>
              </p:ext>
            </p:extLst>
          </p:nvPr>
        </p:nvGraphicFramePr>
        <p:xfrm>
          <a:off x="320964" y="6618965"/>
          <a:ext cx="6250192" cy="679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48"/>
                <a:gridCol w="1562548"/>
                <a:gridCol w="1562548"/>
                <a:gridCol w="1562548"/>
              </a:tblGrid>
              <a:tr h="679445"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FECHA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EVENTO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TIPO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 smtClean="0"/>
                        <a:t>COSTO</a:t>
                      </a:r>
                      <a:endParaRPr lang="es-MX" sz="2400" dirty="0"/>
                    </a:p>
                  </a:txBody>
                  <a:tcPr marL="121920" marR="121920" marT="60960" marB="6096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829" y="3227296"/>
            <a:ext cx="870156" cy="120824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315" y="5422325"/>
            <a:ext cx="1314797" cy="101075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991471" y="2857964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</a:rPr>
              <a:t>Obra de teatro</a:t>
            </a:r>
            <a:endParaRPr lang="es-MX" dirty="0"/>
          </a:p>
        </p:txBody>
      </p:sp>
      <p:sp>
        <p:nvSpPr>
          <p:cNvPr id="15" name="Rectángulo 14"/>
          <p:cNvSpPr/>
          <p:nvPr/>
        </p:nvSpPr>
        <p:spPr>
          <a:xfrm>
            <a:off x="1531620" y="5052993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Taller de huertos familiares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3860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3036</TotalTime>
  <Words>206</Words>
  <Application>Microsoft Office PowerPoint</Application>
  <PresentationFormat>Presentación en pantalla (4:3)</PresentationFormat>
  <Paragraphs>93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Hilda</dc:creator>
  <cp:lastModifiedBy>Transparencia</cp:lastModifiedBy>
  <cp:revision>21</cp:revision>
  <dcterms:created xsi:type="dcterms:W3CDTF">2022-03-23T18:30:00Z</dcterms:created>
  <dcterms:modified xsi:type="dcterms:W3CDTF">2022-04-07T21:10:47Z</dcterms:modified>
</cp:coreProperties>
</file>